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9" r:id="rId35"/>
    <p:sldId id="291" r:id="rId36"/>
    <p:sldId id="292" r:id="rId37"/>
    <p:sldId id="293" r:id="rId38"/>
    <p:sldId id="294" r:id="rId39"/>
    <p:sldId id="288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4" r:id="rId79"/>
    <p:sldId id="333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8AB9-9876-4F97-B43C-66C35F39A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77B2B-7C48-40B7-933C-1E1731FEF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9CDF9-24DB-4570-8A96-18BB702C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4BA6-3D4D-4D87-BBCF-C3BD2574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0C396-43A2-4A78-86D9-93FBC51D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46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CE34-292C-4A09-AD18-7CD9AB4A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D772A-4DD1-4D02-A247-EF6AC4968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8A5B6-FCF7-40A6-9032-0A4E4560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D478B-3A75-40BA-BFA4-2F0FE431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40BD1-6523-4517-950E-F0DB95F7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94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A04C2-7069-434A-A351-4908B7216A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4A2B0-66CF-403C-B255-94DB87B63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AA6EB-791F-4CC0-B440-A0632AD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3598E-9134-43CD-ACEC-2F7E26BA3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F3E86-76D3-443B-992A-00CC8685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30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C8DB-0F44-4266-B12D-43BBDE3D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E34A9-580B-4EFD-B458-C06C07B7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3698-D453-4BE8-991E-D8CD8421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1BA53-60BC-4742-BB83-AE361D90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535B9-BE15-4F91-B94B-8993C424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22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D258-6A37-4031-8268-FA51FE4F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EDB0F-28D1-43C9-9D4D-5348A22BE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38661-503B-4CB2-BCDD-D718D4CA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1003E-500F-4818-B90E-9B2B61E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6FB0-0175-418B-BC66-352C0EC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26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62D0-A537-492A-8C1C-7B78D6D6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150E3-0ECB-4866-ADA2-6C96B916A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5184E-8CDF-4B6D-885B-C986B7011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EA8C5-EC2A-49EE-AE9C-418B0BF7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ABB2A-E668-4FB5-A413-B90140C5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F8155-60C6-42B8-99CC-E81B2444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69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2AE5-787F-4429-8D7F-B394F254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C04AE-83A9-4EC9-BC05-569E6CA75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61E26-18E2-456C-B46E-8FF579FC9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810E1-8EE7-4A15-9C06-961CB0FAD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0BF64-06D0-4DDE-B9FA-81500FA61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89C8C-83CE-4767-A100-F3AD1653E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42A0C-6AE5-4A36-A20F-802E82F9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C110A-6B14-4769-8C8F-353D405F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5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92F3-B7CD-495E-90D8-B56C9C33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08184-6B73-4635-A7F4-63A15409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E2905-A08E-408E-AA90-29A40A7E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B4006-1137-46F9-A834-8FE9E318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08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A9608D-A450-4323-82D5-A6966774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E3AB2-E499-44CE-9ED1-C6B605C3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6248-B7AA-4F5E-86FD-C6A8AEFC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0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FDEE-2992-45EA-9CCA-CE560967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413BA-6539-4E6E-B5E7-954B57540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770F5-342E-4068-B88C-7863ABF05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EC769-BA51-4840-BEC6-81B59B04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F47C3-5DA5-44C0-AABA-8AA14F79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D56A5-A997-477D-B058-E16DBD63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69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E67F-3571-4A53-BAF3-BBE6F1E05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33CF0-E911-4F6F-AC72-C9CE209A4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87E62-706C-4FCC-B353-7D4554C24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39A01-0450-4563-A250-E66DD6F4A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BB100-D316-411B-A911-69E63CAEC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04317-F325-4CD9-A023-C916CBA8E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54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116D9-1C78-48CF-8C6B-241CD595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24496-7635-4120-A043-8025136E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209DA-DDA4-4B4C-A01A-A6038BA6A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0755D-7ACE-497F-BFA2-385E2F9A401B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B5561-83B6-4288-A71A-5978DC7B7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F255-5132-4AA8-B8DD-75537B8A9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C7450-6309-4B21-8A46-08E0FB3FB3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4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BE24-A1C6-4C5A-8158-2AFD314C6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Pipeline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89458-3E2B-4E8A-B1FF-B81BEE16B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Blob Storage </a:t>
            </a:r>
            <a:r>
              <a:rPr lang="en-US" dirty="0">
                <a:sym typeface="Wingdings" panose="05000000000000000000" pitchFamily="2" charset="2"/>
              </a:rPr>
              <a:t> Azure Data Factory  Azure SQL 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195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6191-F9A5-4B7B-BB78-675E80B9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Container: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7B199-9724-4991-BA7B-2BAE0A6B8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942" y="1825625"/>
            <a:ext cx="9724116" cy="4351338"/>
          </a:xfrm>
        </p:spPr>
      </p:pic>
    </p:spTree>
    <p:extLst>
      <p:ext uri="{BB962C8B-B14F-4D97-AF65-F5344CB8AC3E}">
        <p14:creationId xmlns:p14="http://schemas.microsoft.com/office/powerpoint/2010/main" val="305056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DEF2-15D2-4E11-87AA-1EAFCE2E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9B290-C856-44B2-A44C-E81E7060A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856" y="1825625"/>
            <a:ext cx="10098288" cy="4351338"/>
          </a:xfrm>
        </p:spPr>
      </p:pic>
    </p:spTree>
    <p:extLst>
      <p:ext uri="{BB962C8B-B14F-4D97-AF65-F5344CB8AC3E}">
        <p14:creationId xmlns:p14="http://schemas.microsoft.com/office/powerpoint/2010/main" val="22566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A28A-C03F-430B-96F5-91736691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Required Raw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771B4A-AC6E-43BE-BA25-3365F058D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310" y="1825625"/>
            <a:ext cx="9411379" cy="4351338"/>
          </a:xfrm>
        </p:spPr>
      </p:pic>
    </p:spTree>
    <p:extLst>
      <p:ext uri="{BB962C8B-B14F-4D97-AF65-F5344CB8AC3E}">
        <p14:creationId xmlns:p14="http://schemas.microsoft.com/office/powerpoint/2010/main" val="193085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4329-FC32-4552-992D-6B75D009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Uploaded</a:t>
            </a:r>
            <a:br>
              <a:rPr lang="en-US" dirty="0"/>
            </a:br>
            <a:r>
              <a:rPr lang="en-US" dirty="0"/>
              <a:t>(data upload is handled by another team):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A6404-50AA-426B-9081-3DED6440A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546" y="1825625"/>
            <a:ext cx="9948907" cy="4351338"/>
          </a:xfrm>
        </p:spPr>
      </p:pic>
    </p:spTree>
    <p:extLst>
      <p:ext uri="{BB962C8B-B14F-4D97-AF65-F5344CB8AC3E}">
        <p14:creationId xmlns:p14="http://schemas.microsoft.com/office/powerpoint/2010/main" val="238004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317D-0780-40C7-9D6C-778AD251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SQL Database: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FAC38-D1E9-4CAD-806D-944DDF8C6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53" y="1825625"/>
            <a:ext cx="9960894" cy="4351338"/>
          </a:xfrm>
        </p:spPr>
      </p:pic>
    </p:spTree>
    <p:extLst>
      <p:ext uri="{BB962C8B-B14F-4D97-AF65-F5344CB8AC3E}">
        <p14:creationId xmlns:p14="http://schemas.microsoft.com/office/powerpoint/2010/main" val="300990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E79D-88AD-4AED-B714-CB9D41C4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Query Editor and Login SQL Server: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2CAB3-00A9-4BDA-8F9C-19352C8A0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687" y="1825625"/>
            <a:ext cx="9192625" cy="4351338"/>
          </a:xfrm>
        </p:spPr>
      </p:pic>
    </p:spTree>
    <p:extLst>
      <p:ext uri="{BB962C8B-B14F-4D97-AF65-F5344CB8AC3E}">
        <p14:creationId xmlns:p14="http://schemas.microsoft.com/office/powerpoint/2010/main" val="431251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3C90-9A76-407F-8DFB-43FEF0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tabs according to Architecture: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2B7EED-CB62-4708-B972-BC20AC39A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655" y="1825625"/>
            <a:ext cx="7894690" cy="4351338"/>
          </a:xfrm>
        </p:spPr>
      </p:pic>
    </p:spTree>
    <p:extLst>
      <p:ext uri="{BB962C8B-B14F-4D97-AF65-F5344CB8AC3E}">
        <p14:creationId xmlns:p14="http://schemas.microsoft.com/office/powerpoint/2010/main" val="346982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7E34-4718-4DB2-9FE6-B039FC67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</a:t>
            </a:r>
            <a:r>
              <a:rPr lang="en-US" dirty="0">
                <a:sym typeface="Wingdings" panose="05000000000000000000" pitchFamily="2" charset="2"/>
              </a:rPr>
              <a:t> Three Dots: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38403-8955-4065-BEF0-293CDB990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354" y="1825625"/>
            <a:ext cx="6035292" cy="4351338"/>
          </a:xfrm>
        </p:spPr>
      </p:pic>
    </p:spTree>
    <p:extLst>
      <p:ext uri="{BB962C8B-B14F-4D97-AF65-F5344CB8AC3E}">
        <p14:creationId xmlns:p14="http://schemas.microsoft.com/office/powerpoint/2010/main" val="3107851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562D-CE38-455C-B485-EED59E3D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Dataset: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F582BE-7FCB-445B-AABC-8FA66E739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504" y="1825625"/>
            <a:ext cx="7052992" cy="4351338"/>
          </a:xfrm>
        </p:spPr>
      </p:pic>
    </p:spTree>
    <p:extLst>
      <p:ext uri="{BB962C8B-B14F-4D97-AF65-F5344CB8AC3E}">
        <p14:creationId xmlns:p14="http://schemas.microsoft.com/office/powerpoint/2010/main" val="58584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7912-7855-418C-B3C0-F4B4C7D2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06" y="365125"/>
            <a:ext cx="10618694" cy="1325563"/>
          </a:xfrm>
        </p:spPr>
        <p:txBody>
          <a:bodyPr>
            <a:normAutofit/>
          </a:bodyPr>
          <a:lstStyle/>
          <a:p>
            <a:r>
              <a:rPr lang="en-US" sz="2400" dirty="0"/>
              <a:t>Select Azure Blob Storage (It depends from which LINKED Service raw data is coming) 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1DFA2D-F49E-44B5-BF25-51ACC2E80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604" y="1825625"/>
            <a:ext cx="9236792" cy="4351338"/>
          </a:xfrm>
        </p:spPr>
      </p:pic>
    </p:spTree>
    <p:extLst>
      <p:ext uri="{BB962C8B-B14F-4D97-AF65-F5344CB8AC3E}">
        <p14:creationId xmlns:p14="http://schemas.microsoft.com/office/powerpoint/2010/main" val="343687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7480-CFB7-44C6-B716-906E32D3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41E59F-AD1E-4B3E-B2A6-17F855E65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0" t="24151" r="17986" b="10835"/>
          <a:stretch/>
        </p:blipFill>
        <p:spPr>
          <a:xfrm>
            <a:off x="1762124" y="1876425"/>
            <a:ext cx="8048625" cy="4443200"/>
          </a:xfrm>
        </p:spPr>
      </p:pic>
    </p:spTree>
    <p:extLst>
      <p:ext uri="{BB962C8B-B14F-4D97-AF65-F5344CB8AC3E}">
        <p14:creationId xmlns:p14="http://schemas.microsoft.com/office/powerpoint/2010/main" val="1498208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0629-E637-433A-A55E-A47E1EA6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 Data Format (Ours excel for now) </a:t>
            </a:r>
            <a:r>
              <a:rPr lang="en-US" sz="3600" dirty="0">
                <a:sym typeface="Wingdings" panose="05000000000000000000" pitchFamily="2" charset="2"/>
              </a:rPr>
              <a:t> Continue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DE48E-637F-4979-9104-9DA089982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502" y="1825625"/>
            <a:ext cx="9436995" cy="4351338"/>
          </a:xfrm>
        </p:spPr>
      </p:pic>
    </p:spTree>
    <p:extLst>
      <p:ext uri="{BB962C8B-B14F-4D97-AF65-F5344CB8AC3E}">
        <p14:creationId xmlns:p14="http://schemas.microsoft.com/office/powerpoint/2010/main" val="3226556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F2D2-FAED-4FBF-B037-58012F40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Name to Raw Data which are going to Import (Raw data is stored temporary in ADF)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DDD81E-2EBA-41F3-A8BE-34B6312D3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173" y="1825625"/>
            <a:ext cx="9171653" cy="4351338"/>
          </a:xfrm>
        </p:spPr>
      </p:pic>
    </p:spTree>
    <p:extLst>
      <p:ext uri="{BB962C8B-B14F-4D97-AF65-F5344CB8AC3E}">
        <p14:creationId xmlns:p14="http://schemas.microsoft.com/office/powerpoint/2010/main" val="3259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498C9-CE1E-495C-A7C5-6ABB705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linked Service to ADF as ADF is fresh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B4AF9-B74D-4DE1-A2C9-A0A545054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91" y="1825625"/>
            <a:ext cx="9394818" cy="4351338"/>
          </a:xfrm>
        </p:spPr>
      </p:pic>
    </p:spTree>
    <p:extLst>
      <p:ext uri="{BB962C8B-B14F-4D97-AF65-F5344CB8AC3E}">
        <p14:creationId xmlns:p14="http://schemas.microsoft.com/office/powerpoint/2010/main" val="1149881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5A88-4FFB-47B6-87FF-3BCFF65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(</a:t>
            </a:r>
            <a:r>
              <a:rPr lang="en-US" dirty="0" err="1"/>
              <a:t>BlobtoADF_ls</a:t>
            </a:r>
            <a:r>
              <a:rPr lang="en-US" dirty="0"/>
              <a:t>) ls </a:t>
            </a:r>
            <a:r>
              <a:rPr lang="en-US" dirty="0">
                <a:sym typeface="Wingdings" panose="05000000000000000000" pitchFamily="2" charset="2"/>
              </a:rPr>
              <a:t> Linked Service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59F87-1438-48A3-8EAD-F993B1E6E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994" y="1825625"/>
            <a:ext cx="9784012" cy="4351338"/>
          </a:xfrm>
        </p:spPr>
      </p:pic>
    </p:spTree>
    <p:extLst>
      <p:ext uri="{BB962C8B-B14F-4D97-AF65-F5344CB8AC3E}">
        <p14:creationId xmlns:p14="http://schemas.microsoft.com/office/powerpoint/2010/main" val="413968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350B-83ED-4216-B456-B1336E9F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Our Current Subscription: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06324-BFA0-4617-B8F1-CB8D4CC32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004" y="1825625"/>
            <a:ext cx="9765992" cy="4351338"/>
          </a:xfrm>
        </p:spPr>
      </p:pic>
    </p:spTree>
    <p:extLst>
      <p:ext uri="{BB962C8B-B14F-4D97-AF65-F5344CB8AC3E}">
        <p14:creationId xmlns:p14="http://schemas.microsoft.com/office/powerpoint/2010/main" val="841054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389B-15EC-4733-854F-106B6D9E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Select Storage Account Name ( </a:t>
            </a:r>
            <a:r>
              <a:rPr lang="en-US" sz="4000" dirty="0" err="1"/>
              <a:t>Pratikblobstorage</a:t>
            </a:r>
            <a:r>
              <a:rPr lang="en-US" sz="4000" dirty="0"/>
              <a:t>)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DDFF33-71BC-4CF2-BB35-8971B1059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565" y="1825625"/>
            <a:ext cx="9380870" cy="4351338"/>
          </a:xfrm>
        </p:spPr>
      </p:pic>
    </p:spTree>
    <p:extLst>
      <p:ext uri="{BB962C8B-B14F-4D97-AF65-F5344CB8AC3E}">
        <p14:creationId xmlns:p14="http://schemas.microsoft.com/office/powerpoint/2010/main" val="2775499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4A7E2-25E7-4A1D-8314-BE0CAAC3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Test Connection and 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C1EC7-63C7-4D1E-B200-F81A3165F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718" y="1825625"/>
            <a:ext cx="6338563" cy="4351338"/>
          </a:xfrm>
        </p:spPr>
      </p:pic>
    </p:spTree>
    <p:extLst>
      <p:ext uri="{BB962C8B-B14F-4D97-AF65-F5344CB8AC3E}">
        <p14:creationId xmlns:p14="http://schemas.microsoft.com/office/powerpoint/2010/main" val="1649913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595F-A417-46AC-B5C8-9FF2AE68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Browse( Selecting path of Raw Data)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67CAF3-B01B-483C-8431-238A48C1C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880" y="1825625"/>
            <a:ext cx="7886239" cy="4351338"/>
          </a:xfrm>
        </p:spPr>
      </p:pic>
    </p:spTree>
    <p:extLst>
      <p:ext uri="{BB962C8B-B14F-4D97-AF65-F5344CB8AC3E}">
        <p14:creationId xmlns:p14="http://schemas.microsoft.com/office/powerpoint/2010/main" val="182987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4BF7-9E5A-4D3E-86E3-A949379F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Container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34B12-A607-4172-9C8B-9AE64AA3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4987"/>
            <a:ext cx="10515600" cy="3952613"/>
          </a:xfrm>
        </p:spPr>
      </p:pic>
    </p:spTree>
    <p:extLst>
      <p:ext uri="{BB962C8B-B14F-4D97-AF65-F5344CB8AC3E}">
        <p14:creationId xmlns:p14="http://schemas.microsoft.com/office/powerpoint/2010/main" val="336332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F182-6745-4CF8-A215-DDCEF990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Required file from Container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0AC69-DC57-4791-AFDF-F83028912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4134"/>
            <a:ext cx="10515600" cy="4314319"/>
          </a:xfrm>
        </p:spPr>
      </p:pic>
    </p:spTree>
    <p:extLst>
      <p:ext uri="{BB962C8B-B14F-4D97-AF65-F5344CB8AC3E}">
        <p14:creationId xmlns:p14="http://schemas.microsoft.com/office/powerpoint/2010/main" val="193555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69B6-E879-4B71-B074-F53E2CE9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1D858-4A54-4C4C-A4B1-1748CED75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Create </a:t>
            </a:r>
          </a:p>
          <a:p>
            <a:r>
              <a:rPr lang="en-US" dirty="0"/>
              <a:t>AZURE BLOB STUDIO</a:t>
            </a:r>
          </a:p>
          <a:p>
            <a:r>
              <a:rPr lang="en-US" dirty="0"/>
              <a:t>AZURE DATA FACTORY</a:t>
            </a:r>
          </a:p>
          <a:p>
            <a:r>
              <a:rPr lang="en-US" dirty="0"/>
              <a:t>AZURE SQL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EF8A-EB2E-4F12-89F8-DD9D039F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8F795-3C40-490F-9B0E-A678E8D4A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242" y="1825625"/>
            <a:ext cx="9263515" cy="4351338"/>
          </a:xfrm>
        </p:spPr>
      </p:pic>
    </p:spTree>
    <p:extLst>
      <p:ext uri="{BB962C8B-B14F-4D97-AF65-F5344CB8AC3E}">
        <p14:creationId xmlns:p14="http://schemas.microsoft.com/office/powerpoint/2010/main" val="3445884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01AD-55E6-456A-AB63-D73128A0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First Row as Header: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74A1C-09CD-4161-BBB4-A3CAB0299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730" y="1825625"/>
            <a:ext cx="9260539" cy="4351338"/>
          </a:xfrm>
        </p:spPr>
      </p:pic>
    </p:spTree>
    <p:extLst>
      <p:ext uri="{BB962C8B-B14F-4D97-AF65-F5344CB8AC3E}">
        <p14:creationId xmlns:p14="http://schemas.microsoft.com/office/powerpoint/2010/main" val="2784559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E82A-AFED-4604-9AAD-BA1DC87F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Publish all it to save to ADF </a:t>
            </a:r>
            <a:r>
              <a:rPr lang="en-US" sz="3200" dirty="0">
                <a:sym typeface="Wingdings" panose="05000000000000000000" pitchFamily="2" charset="2"/>
              </a:rPr>
              <a:t> Publish (If not Publish we can lose the Data)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518C66-8258-456E-9483-0C04014EF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57" y="1825625"/>
            <a:ext cx="9328486" cy="4351338"/>
          </a:xfrm>
        </p:spPr>
      </p:pic>
    </p:spTree>
    <p:extLst>
      <p:ext uri="{BB962C8B-B14F-4D97-AF65-F5344CB8AC3E}">
        <p14:creationId xmlns:p14="http://schemas.microsoft.com/office/powerpoint/2010/main" val="2332563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CB36-D332-4C0D-9D4E-2E7F9E65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 (Remember Datasets is like temp Storage in ADF)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DAECE8-7D35-4AAE-BCDB-ADE2138CD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220" y="1825625"/>
            <a:ext cx="9265559" cy="4351338"/>
          </a:xfrm>
        </p:spPr>
      </p:pic>
    </p:spTree>
    <p:extLst>
      <p:ext uri="{BB962C8B-B14F-4D97-AF65-F5344CB8AC3E}">
        <p14:creationId xmlns:p14="http://schemas.microsoft.com/office/powerpoint/2010/main" val="3734152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0BF9-7D8F-498F-88F7-D920B976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 Transform Data Go to Data Flows </a:t>
            </a:r>
            <a:r>
              <a:rPr lang="en-US" sz="3600" dirty="0">
                <a:sym typeface="Wingdings" panose="05000000000000000000" pitchFamily="2" charset="2"/>
              </a:rPr>
              <a:t> New data flow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F54AE-9E12-4190-B568-80E7C3CE8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813" y="1825625"/>
            <a:ext cx="9430374" cy="4351338"/>
          </a:xfrm>
        </p:spPr>
      </p:pic>
    </p:spTree>
    <p:extLst>
      <p:ext uri="{BB962C8B-B14F-4D97-AF65-F5344CB8AC3E}">
        <p14:creationId xmlns:p14="http://schemas.microsoft.com/office/powerpoint/2010/main" val="2562370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2273-F3C6-4D5F-9552-C0FAF71A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Give Name to data flow (</a:t>
            </a:r>
            <a:r>
              <a:rPr lang="en-US" sz="3600" dirty="0" err="1"/>
              <a:t>Bikedata_df</a:t>
            </a:r>
            <a:r>
              <a:rPr lang="en-US" sz="3600" dirty="0"/>
              <a:t>) df = dataflow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D06D8D-6993-459C-8FB5-7ECE04C6F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801" y="1825625"/>
            <a:ext cx="9234397" cy="4351338"/>
          </a:xfrm>
        </p:spPr>
      </p:pic>
    </p:spTree>
    <p:extLst>
      <p:ext uri="{BB962C8B-B14F-4D97-AF65-F5344CB8AC3E}">
        <p14:creationId xmlns:p14="http://schemas.microsoft.com/office/powerpoint/2010/main" val="1806750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51C6-21D8-4501-9932-848797DE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Source: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E4E39-6764-4DF1-B871-8058D058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478" y="1825625"/>
            <a:ext cx="9313044" cy="4351338"/>
          </a:xfrm>
        </p:spPr>
      </p:pic>
    </p:spTree>
    <p:extLst>
      <p:ext uri="{BB962C8B-B14F-4D97-AF65-F5344CB8AC3E}">
        <p14:creationId xmlns:p14="http://schemas.microsoft.com/office/powerpoint/2010/main" val="1556333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D856-C97D-47CA-B556-C2CD0EDB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Select Raw Data which we imported ( </a:t>
            </a:r>
            <a:r>
              <a:rPr lang="en-US" sz="4000" dirty="0" err="1"/>
              <a:t>InputData</a:t>
            </a:r>
            <a:r>
              <a:rPr lang="en-US" sz="4000" dirty="0"/>
              <a:t>)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D3E0C-F024-4E35-8341-4A89E6008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372" y="1825625"/>
            <a:ext cx="9331256" cy="4351338"/>
          </a:xfrm>
        </p:spPr>
      </p:pic>
    </p:spTree>
    <p:extLst>
      <p:ext uri="{BB962C8B-B14F-4D97-AF65-F5344CB8AC3E}">
        <p14:creationId xmlns:p14="http://schemas.microsoft.com/office/powerpoint/2010/main" val="2242251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9CD9-8299-47D0-AFDC-00E9FCEE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to Raw Data: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EDE0A-DF9C-4C68-AFD9-38629FD7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705" y="1825625"/>
            <a:ext cx="9146590" cy="4351338"/>
          </a:xfrm>
        </p:spPr>
      </p:pic>
    </p:spTree>
    <p:extLst>
      <p:ext uri="{BB962C8B-B14F-4D97-AF65-F5344CB8AC3E}">
        <p14:creationId xmlns:p14="http://schemas.microsoft.com/office/powerpoint/2010/main" val="493479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977B-12D7-4770-82E9-C83F62FF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On Debug Mode: (To make Changes in Data Flow)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6D43A-E84C-4A19-A18C-9F89E70FF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244" y="1825625"/>
            <a:ext cx="9375512" cy="4351338"/>
          </a:xfrm>
        </p:spPr>
      </p:pic>
    </p:spTree>
    <p:extLst>
      <p:ext uri="{BB962C8B-B14F-4D97-AF65-F5344CB8AC3E}">
        <p14:creationId xmlns:p14="http://schemas.microsoft.com/office/powerpoint/2010/main" val="291374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5F5F-EB21-4C76-A91F-D3379DA6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Resource Group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E839A-10A5-49A0-A089-C43539300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173" y="1690688"/>
            <a:ext cx="7428499" cy="4351338"/>
          </a:xfrm>
        </p:spPr>
      </p:pic>
    </p:spTree>
    <p:extLst>
      <p:ext uri="{BB962C8B-B14F-4D97-AF65-F5344CB8AC3E}">
        <p14:creationId xmlns:p14="http://schemas.microsoft.com/office/powerpoint/2010/main" val="2163157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DB49-9C60-4F0A-8313-22EE5132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Select time According to Need ( More Hours More Charges)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560D5-4FC7-4EB9-BB0D-995F65515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772" y="1825625"/>
            <a:ext cx="9274455" cy="4351338"/>
          </a:xfrm>
        </p:spPr>
      </p:pic>
    </p:spTree>
    <p:extLst>
      <p:ext uri="{BB962C8B-B14F-4D97-AF65-F5344CB8AC3E}">
        <p14:creationId xmlns:p14="http://schemas.microsoft.com/office/powerpoint/2010/main" val="593499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75F5-C42C-483B-8287-7001ECB2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</a:t>
            </a:r>
            <a:r>
              <a:rPr lang="en-US" dirty="0">
                <a:sym typeface="Wingdings" panose="05000000000000000000" pitchFamily="2" charset="2"/>
              </a:rPr>
              <a:t> Import Projection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34C502-94F7-4B64-8FCE-D4E81264D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608" y="1825625"/>
            <a:ext cx="9272784" cy="4351338"/>
          </a:xfrm>
        </p:spPr>
      </p:pic>
    </p:spTree>
    <p:extLst>
      <p:ext uri="{BB962C8B-B14F-4D97-AF65-F5344CB8AC3E}">
        <p14:creationId xmlns:p14="http://schemas.microsoft.com/office/powerpoint/2010/main" val="3471532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1D2B-BF2A-4D73-A672-B282E80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Projections: scans data gives columns name and its type (Do it always whether data is correct or not)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3D2CF7-196D-4712-B570-1C48BE280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924" y="1825625"/>
            <a:ext cx="9232152" cy="4351338"/>
          </a:xfrm>
        </p:spPr>
      </p:pic>
    </p:spTree>
    <p:extLst>
      <p:ext uri="{BB962C8B-B14F-4D97-AF65-F5344CB8AC3E}">
        <p14:creationId xmlns:p14="http://schemas.microsoft.com/office/powerpoint/2010/main" val="1373070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5EEF-EAF5-4FF8-BB79-B96427CC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Data Preview to see data: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5ADE0-380A-43E6-9611-5A7FFB76D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201" y="1825625"/>
            <a:ext cx="9393597" cy="4351338"/>
          </a:xfrm>
        </p:spPr>
      </p:pic>
    </p:spTree>
    <p:extLst>
      <p:ext uri="{BB962C8B-B14F-4D97-AF65-F5344CB8AC3E}">
        <p14:creationId xmlns:p14="http://schemas.microsoft.com/office/powerpoint/2010/main" val="1044747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ED44-4423-42F5-8D1D-8ADD44E2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are going to add new columns ‘Cost’ and ‘Sales’ so go to Plus Mark: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0FF77-3B1C-486E-87C6-C1CFB55A0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951" y="1825625"/>
            <a:ext cx="8564098" cy="4351338"/>
          </a:xfrm>
        </p:spPr>
      </p:pic>
    </p:spTree>
    <p:extLst>
      <p:ext uri="{BB962C8B-B14F-4D97-AF65-F5344CB8AC3E}">
        <p14:creationId xmlns:p14="http://schemas.microsoft.com/office/powerpoint/2010/main" val="2719945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3B6D-0E09-46E1-8879-4157C53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Column to add  New Column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F9958E-75D5-4818-BB21-76F9E23DA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130" y="1825625"/>
            <a:ext cx="8095740" cy="4351338"/>
          </a:xfrm>
        </p:spPr>
      </p:pic>
    </p:spTree>
    <p:extLst>
      <p:ext uri="{BB962C8B-B14F-4D97-AF65-F5344CB8AC3E}">
        <p14:creationId xmlns:p14="http://schemas.microsoft.com/office/powerpoint/2010/main" val="4283834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116E-852C-4B15-B1A6-1AA1A748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to it : </a:t>
            </a:r>
            <a:r>
              <a:rPr lang="en-US" dirty="0" err="1"/>
              <a:t>CalCostSales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E8245-7933-4ECC-B5C9-20F2289D3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968" y="1825625"/>
            <a:ext cx="9258063" cy="4351338"/>
          </a:xfrm>
        </p:spPr>
      </p:pic>
    </p:spTree>
    <p:extLst>
      <p:ext uri="{BB962C8B-B14F-4D97-AF65-F5344CB8AC3E}">
        <p14:creationId xmlns:p14="http://schemas.microsoft.com/office/powerpoint/2010/main" val="1486655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7735-A2DF-4F28-9403-CD8904D5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stream : </a:t>
            </a:r>
            <a:r>
              <a:rPr lang="en-US" dirty="0" err="1"/>
              <a:t>InputData</a:t>
            </a:r>
            <a:r>
              <a:rPr lang="en-US" dirty="0"/>
              <a:t> (Check always)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27060-8F4F-4834-AFC2-350F4B591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237" y="1825625"/>
            <a:ext cx="9161525" cy="4351338"/>
          </a:xfrm>
        </p:spPr>
      </p:pic>
    </p:spTree>
    <p:extLst>
      <p:ext uri="{BB962C8B-B14F-4D97-AF65-F5344CB8AC3E}">
        <p14:creationId xmlns:p14="http://schemas.microsoft.com/office/powerpoint/2010/main" val="2928814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7AA0-E551-4F8E-8E9E-C7C2E1F5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Column Name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70BB10-E9AA-462C-B9CE-F0103CBD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869" y="1825625"/>
            <a:ext cx="8326262" cy="4351338"/>
          </a:xfrm>
        </p:spPr>
      </p:pic>
    </p:spTree>
    <p:extLst>
      <p:ext uri="{BB962C8B-B14F-4D97-AF65-F5344CB8AC3E}">
        <p14:creationId xmlns:p14="http://schemas.microsoft.com/office/powerpoint/2010/main" val="3966637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E543-1E94-4EFC-B1F4-3A33242D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Expression by Multiplying two column names: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DD615-D9ED-4466-B915-0533BEBC0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31" y="1825625"/>
            <a:ext cx="9266738" cy="4351338"/>
          </a:xfrm>
        </p:spPr>
      </p:pic>
    </p:spTree>
    <p:extLst>
      <p:ext uri="{BB962C8B-B14F-4D97-AF65-F5344CB8AC3E}">
        <p14:creationId xmlns:p14="http://schemas.microsoft.com/office/powerpoint/2010/main" val="125946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79B45-B9EF-47DD-8FC2-E6A270A5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Resource Group Required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6662E-65AB-4F01-ACF5-ED787890E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825625"/>
            <a:ext cx="9960768" cy="4351338"/>
          </a:xfrm>
        </p:spPr>
      </p:pic>
    </p:spTree>
    <p:extLst>
      <p:ext uri="{BB962C8B-B14F-4D97-AF65-F5344CB8AC3E}">
        <p14:creationId xmlns:p14="http://schemas.microsoft.com/office/powerpoint/2010/main" val="990066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E41-E3E2-4B99-B1E7-782D02A8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 Another Column: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BFEF9-1D72-4109-94DA-7D027B275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841" y="1825625"/>
            <a:ext cx="7432318" cy="4351338"/>
          </a:xfrm>
        </p:spPr>
      </p:pic>
    </p:spTree>
    <p:extLst>
      <p:ext uri="{BB962C8B-B14F-4D97-AF65-F5344CB8AC3E}">
        <p14:creationId xmlns:p14="http://schemas.microsoft.com/office/powerpoint/2010/main" val="736188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0FCB-2E2E-4083-AF4B-A2FBCDAD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Another Column ‘Sales’: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45D7E-C792-46C0-A8E2-D0DE22A67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012" y="2158206"/>
            <a:ext cx="9705975" cy="3686175"/>
          </a:xfrm>
        </p:spPr>
      </p:pic>
    </p:spTree>
    <p:extLst>
      <p:ext uri="{BB962C8B-B14F-4D97-AF65-F5344CB8AC3E}">
        <p14:creationId xmlns:p14="http://schemas.microsoft.com/office/powerpoint/2010/main" val="1332197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6188-81E1-4F2E-8A87-45C77199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can also go with Expression builder if we don’t know column names: ( Don’t Give space while writing Expression)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1E1E3-788B-4733-9CED-14C350CD5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130" y="1825625"/>
            <a:ext cx="8477740" cy="4351338"/>
          </a:xfrm>
        </p:spPr>
      </p:pic>
    </p:spTree>
    <p:extLst>
      <p:ext uri="{BB962C8B-B14F-4D97-AF65-F5344CB8AC3E}">
        <p14:creationId xmlns:p14="http://schemas.microsoft.com/office/powerpoint/2010/main" val="199055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378D-24B6-4CE7-97B6-FE41733C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Column Name: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CA7BD-D45D-426E-9506-419D6909C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329" y="1825625"/>
            <a:ext cx="9525342" cy="4351338"/>
          </a:xfrm>
        </p:spPr>
      </p:pic>
    </p:spTree>
    <p:extLst>
      <p:ext uri="{BB962C8B-B14F-4D97-AF65-F5344CB8AC3E}">
        <p14:creationId xmlns:p14="http://schemas.microsoft.com/office/powerpoint/2010/main" val="1139918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9B7B-917C-43AC-ABAA-18A1950C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operation: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42C91-DCD3-4EAE-ADAF-A8A5F678B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794" y="1825625"/>
            <a:ext cx="9424412" cy="4351338"/>
          </a:xfrm>
        </p:spPr>
      </p:pic>
    </p:spTree>
    <p:extLst>
      <p:ext uri="{BB962C8B-B14F-4D97-AF65-F5344CB8AC3E}">
        <p14:creationId xmlns:p14="http://schemas.microsoft.com/office/powerpoint/2010/main" val="2235660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5C24-314C-453C-B582-D131DDF9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ListPrice</a:t>
            </a:r>
            <a:r>
              <a:rPr lang="en-US" dirty="0"/>
              <a:t>*</a:t>
            </a:r>
            <a:r>
              <a:rPr lang="en-US" dirty="0" err="1"/>
              <a:t>OrderQty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FCB2B-13BE-4B6F-8463-132197CD1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114" y="1825625"/>
            <a:ext cx="9135771" cy="4351338"/>
          </a:xfrm>
        </p:spPr>
      </p:pic>
    </p:spTree>
    <p:extLst>
      <p:ext uri="{BB962C8B-B14F-4D97-AF65-F5344CB8AC3E}">
        <p14:creationId xmlns:p14="http://schemas.microsoft.com/office/powerpoint/2010/main" val="439002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5F5B-8D33-4A3C-8A2B-7EA55E6F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data Preview to check whether New Columns are added or not: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434A3-3B12-4A4B-AF37-B1ACD1065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376" y="1825625"/>
            <a:ext cx="8983248" cy="4351338"/>
          </a:xfrm>
        </p:spPr>
      </p:pic>
    </p:spTree>
    <p:extLst>
      <p:ext uri="{BB962C8B-B14F-4D97-AF65-F5344CB8AC3E}">
        <p14:creationId xmlns:p14="http://schemas.microsoft.com/office/powerpoint/2010/main" val="3290012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EB5E-796A-4231-9E40-3BC058E0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order to calculate profit we need sales – cost but we cant add it in ‘</a:t>
            </a:r>
            <a:r>
              <a:rPr lang="en-US" sz="2800" dirty="0" err="1"/>
              <a:t>CalCostSales</a:t>
            </a:r>
            <a:r>
              <a:rPr lang="en-US" sz="2800" dirty="0"/>
              <a:t>’ instead we have to create new </a:t>
            </a:r>
            <a:r>
              <a:rPr lang="en-US" sz="2800" dirty="0" err="1"/>
              <a:t>Dervied</a:t>
            </a:r>
            <a:r>
              <a:rPr lang="en-US" sz="2800" dirty="0"/>
              <a:t> Column to perform operation 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FA128-AEC9-48EA-875E-1C1DA5107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261" y="1825625"/>
            <a:ext cx="9237477" cy="4351338"/>
          </a:xfrm>
        </p:spPr>
      </p:pic>
    </p:spTree>
    <p:extLst>
      <p:ext uri="{BB962C8B-B14F-4D97-AF65-F5344CB8AC3E}">
        <p14:creationId xmlns:p14="http://schemas.microsoft.com/office/powerpoint/2010/main" val="1623086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0CC7-5211-45A7-B255-BD83FD25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- </a:t>
            </a:r>
            <a:r>
              <a:rPr lang="en-US" dirty="0" err="1"/>
              <a:t>CalProfit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01C062-2CB3-4165-B42D-6D268813E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271" y="1825625"/>
            <a:ext cx="8801457" cy="4351338"/>
          </a:xfrm>
        </p:spPr>
      </p:pic>
    </p:spTree>
    <p:extLst>
      <p:ext uri="{BB962C8B-B14F-4D97-AF65-F5344CB8AC3E}">
        <p14:creationId xmlns:p14="http://schemas.microsoft.com/office/powerpoint/2010/main" val="2898969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A80C-45B5-49B2-98A2-80C02A71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Column Name – Profit and Open Expression Builder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0476E-4BB0-4D3A-BC16-E1061BB95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355" y="1825625"/>
            <a:ext cx="10431289" cy="4351338"/>
          </a:xfrm>
        </p:spPr>
      </p:pic>
    </p:spTree>
    <p:extLst>
      <p:ext uri="{BB962C8B-B14F-4D97-AF65-F5344CB8AC3E}">
        <p14:creationId xmlns:p14="http://schemas.microsoft.com/office/powerpoint/2010/main" val="164881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097A7-8243-4A26-8B28-8259A0F8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blob Storage to Upload Raw Data: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552E3-11C1-48B4-803C-4122AF05E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262" y="1825625"/>
            <a:ext cx="10121475" cy="4351338"/>
          </a:xfrm>
        </p:spPr>
      </p:pic>
    </p:spTree>
    <p:extLst>
      <p:ext uri="{BB962C8B-B14F-4D97-AF65-F5344CB8AC3E}">
        <p14:creationId xmlns:p14="http://schemas.microsoft.com/office/powerpoint/2010/main" val="9185250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85F0-0CAF-4530-AF0A-DC010AFB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Sales-Cost </a:t>
            </a:r>
            <a:r>
              <a:rPr lang="en-US" dirty="0">
                <a:sym typeface="Wingdings" panose="05000000000000000000" pitchFamily="2" charset="2"/>
              </a:rPr>
              <a:t> Save and finish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44B5E-1C81-4689-BDD1-CF85C67C1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051" y="1825625"/>
            <a:ext cx="9181898" cy="4351338"/>
          </a:xfrm>
        </p:spPr>
      </p:pic>
    </p:spTree>
    <p:extLst>
      <p:ext uri="{BB962C8B-B14F-4D97-AF65-F5344CB8AC3E}">
        <p14:creationId xmlns:p14="http://schemas.microsoft.com/office/powerpoint/2010/main" val="4178242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7882-A70B-44CC-8990-1F37DF73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Data Preview to see the New Profit column is added or not: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C1AAD-F95A-46FE-97B4-AECE093FB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153" y="1825625"/>
            <a:ext cx="9199693" cy="4351338"/>
          </a:xfrm>
        </p:spPr>
      </p:pic>
    </p:spTree>
    <p:extLst>
      <p:ext uri="{BB962C8B-B14F-4D97-AF65-F5344CB8AC3E}">
        <p14:creationId xmlns:p14="http://schemas.microsoft.com/office/powerpoint/2010/main" val="667386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D0A7F-5FC9-47A8-B39E-6FBA219F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Now to delete columns which is not Required , go to + </a:t>
            </a:r>
            <a:r>
              <a:rPr lang="en-US" sz="2800" dirty="0">
                <a:sym typeface="Wingdings" panose="05000000000000000000" pitchFamily="2" charset="2"/>
              </a:rPr>
              <a:t> Select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FA165-C380-4338-AF54-BDE9CEA0C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701" y="1825625"/>
            <a:ext cx="9214598" cy="4351338"/>
          </a:xfrm>
        </p:spPr>
      </p:pic>
    </p:spTree>
    <p:extLst>
      <p:ext uri="{BB962C8B-B14F-4D97-AF65-F5344CB8AC3E}">
        <p14:creationId xmlns:p14="http://schemas.microsoft.com/office/powerpoint/2010/main" val="1889714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B9B2-C257-4F29-A078-CAB3E95A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– </a:t>
            </a:r>
            <a:r>
              <a:rPr lang="en-US" dirty="0" err="1"/>
              <a:t>DeleteColumns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57A471-819E-407D-8164-8C7655AEB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510" y="1825625"/>
            <a:ext cx="9268979" cy="4351338"/>
          </a:xfrm>
        </p:spPr>
      </p:pic>
    </p:spTree>
    <p:extLst>
      <p:ext uri="{BB962C8B-B14F-4D97-AF65-F5344CB8AC3E}">
        <p14:creationId xmlns:p14="http://schemas.microsoft.com/office/powerpoint/2010/main" val="2791995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14E8-4F0C-4E12-9DDE-E55D2C0C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Not Required Columns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30850-C8BC-454D-A9CB-02E31E886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512" y="1825625"/>
            <a:ext cx="9242975" cy="4351338"/>
          </a:xfrm>
        </p:spPr>
      </p:pic>
    </p:spTree>
    <p:extLst>
      <p:ext uri="{BB962C8B-B14F-4D97-AF65-F5344CB8AC3E}">
        <p14:creationId xmlns:p14="http://schemas.microsoft.com/office/powerpoint/2010/main" val="3086500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5846-DEE5-4DE9-AFD1-27E8E872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Preview whether columns are deleted or not: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B6E6F-6A68-4B0C-9472-602CA91FD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651" y="1825625"/>
            <a:ext cx="9388697" cy="4351338"/>
          </a:xfrm>
        </p:spPr>
      </p:pic>
    </p:spTree>
    <p:extLst>
      <p:ext uri="{BB962C8B-B14F-4D97-AF65-F5344CB8AC3E}">
        <p14:creationId xmlns:p14="http://schemas.microsoft.com/office/powerpoint/2010/main" val="4047946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734F-A77B-4BF6-9351-10FA54C8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our Transformation is over. To End it we have to sink the pipeline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F6D83-9F08-48F0-BF40-0ACC3A103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2506148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2AD3-70D5-433F-B9A5-9F183783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to sink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4581F-B4BC-4FBA-B6C9-89D3EFF62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309" y="1825625"/>
            <a:ext cx="9245381" cy="4351338"/>
          </a:xfrm>
        </p:spPr>
      </p:pic>
    </p:spTree>
    <p:extLst>
      <p:ext uri="{BB962C8B-B14F-4D97-AF65-F5344CB8AC3E}">
        <p14:creationId xmlns:p14="http://schemas.microsoft.com/office/powerpoint/2010/main" val="2371237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256D-01D4-4E09-88EF-860CAABA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Now we have to store data in another datasets so we have to linked we other database </a:t>
            </a:r>
            <a:r>
              <a:rPr lang="en-US" sz="3600" dirty="0" err="1"/>
              <a:t>i.e</a:t>
            </a:r>
            <a:r>
              <a:rPr lang="en-US" sz="3600" dirty="0"/>
              <a:t> SQL database</a:t>
            </a:r>
            <a:br>
              <a:rPr lang="en-US" sz="3600" dirty="0"/>
            </a:br>
            <a:r>
              <a:rPr lang="en-US" sz="3600" dirty="0"/>
              <a:t>Go to NEW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FAD3E-79A1-4D8F-ACEF-9F8F857A3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211" y="1825625"/>
            <a:ext cx="9169578" cy="4351338"/>
          </a:xfrm>
        </p:spPr>
      </p:pic>
    </p:spTree>
    <p:extLst>
      <p:ext uri="{BB962C8B-B14F-4D97-AF65-F5344CB8AC3E}">
        <p14:creationId xmlns:p14="http://schemas.microsoft.com/office/powerpoint/2010/main" val="2583672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623F3-BA1F-4B11-8EB6-178D5C7D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Azure SQL database and Continue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E0B65-B9D4-41AD-B256-237588C7D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330" y="1825625"/>
            <a:ext cx="9227339" cy="4351338"/>
          </a:xfrm>
        </p:spPr>
      </p:pic>
    </p:spTree>
    <p:extLst>
      <p:ext uri="{BB962C8B-B14F-4D97-AF65-F5344CB8AC3E}">
        <p14:creationId xmlns:p14="http://schemas.microsoft.com/office/powerpoint/2010/main" val="355768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442C-5A5E-4039-877D-FFE13D1A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Containers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72864-4CD9-43F6-AA06-954849EA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598" y="1825625"/>
            <a:ext cx="10084803" cy="4351338"/>
          </a:xfrm>
        </p:spPr>
      </p:pic>
    </p:spTree>
    <p:extLst>
      <p:ext uri="{BB962C8B-B14F-4D97-AF65-F5344CB8AC3E}">
        <p14:creationId xmlns:p14="http://schemas.microsoft.com/office/powerpoint/2010/main" val="3398654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745B-C636-41BA-9AC8-0B1AB332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as </a:t>
            </a:r>
            <a:r>
              <a:rPr lang="en-US" dirty="0" err="1"/>
              <a:t>OutputData</a:t>
            </a:r>
            <a:r>
              <a:rPr lang="en-US" dirty="0"/>
              <a:t> as it output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E080F-887B-4FDA-8B85-82AF1C722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912" y="1825625"/>
            <a:ext cx="9244175" cy="4351338"/>
          </a:xfrm>
        </p:spPr>
      </p:pic>
    </p:spTree>
    <p:extLst>
      <p:ext uri="{BB962C8B-B14F-4D97-AF65-F5344CB8AC3E}">
        <p14:creationId xmlns:p14="http://schemas.microsoft.com/office/powerpoint/2010/main" val="1797624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246F-6206-49D7-A5AA-49613049A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Service </a:t>
            </a:r>
            <a:r>
              <a:rPr lang="en-US" dirty="0">
                <a:sym typeface="Wingdings" panose="05000000000000000000" pitchFamily="2" charset="2"/>
              </a:rPr>
              <a:t> New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42C23-9838-4C40-842A-A6B2A1A15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738" y="1825625"/>
            <a:ext cx="9420523" cy="4351338"/>
          </a:xfrm>
        </p:spPr>
      </p:pic>
    </p:spTree>
    <p:extLst>
      <p:ext uri="{BB962C8B-B14F-4D97-AF65-F5344CB8AC3E}">
        <p14:creationId xmlns:p14="http://schemas.microsoft.com/office/powerpoint/2010/main" val="967025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0BC3-AD83-452C-A114-4E18A089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Give name to linked Service – </a:t>
            </a:r>
            <a:r>
              <a:rPr lang="en-US" sz="3600" dirty="0" err="1"/>
              <a:t>ADFtoSQLDatabase_ls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C3F91-CF4C-4387-8791-F5D06C7A4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749" y="1825625"/>
            <a:ext cx="9228502" cy="4351338"/>
          </a:xfrm>
        </p:spPr>
      </p:pic>
    </p:spTree>
    <p:extLst>
      <p:ext uri="{BB962C8B-B14F-4D97-AF65-F5344CB8AC3E}">
        <p14:creationId xmlns:p14="http://schemas.microsoft.com/office/powerpoint/2010/main" val="895644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3E3EC-095D-4BBD-ABDF-4D6B0AA0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ServerName</a:t>
            </a:r>
            <a:r>
              <a:rPr lang="en-US" dirty="0"/>
              <a:t>, Subscription and Database name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28854-3074-4334-9EFD-B22902582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75" y="1825625"/>
            <a:ext cx="9309049" cy="4351338"/>
          </a:xfrm>
        </p:spPr>
      </p:pic>
    </p:spTree>
    <p:extLst>
      <p:ext uri="{BB962C8B-B14F-4D97-AF65-F5344CB8AC3E}">
        <p14:creationId xmlns:p14="http://schemas.microsoft.com/office/powerpoint/2010/main" val="2413368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861D-171F-492B-BE4B-8AC82F44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Give user name and password for authentication which was created during creation of SQL database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E5D62-1E29-4441-8233-FC877C542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449" y="1825625"/>
            <a:ext cx="9223101" cy="4351338"/>
          </a:xfrm>
        </p:spPr>
      </p:pic>
    </p:spTree>
    <p:extLst>
      <p:ext uri="{BB962C8B-B14F-4D97-AF65-F5344CB8AC3E}">
        <p14:creationId xmlns:p14="http://schemas.microsoft.com/office/powerpoint/2010/main" val="2471556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0F9A-97D9-47C0-8F11-4CAEBC4B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Connection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8C610-452D-461D-AF4D-941AD9901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342" y="1825625"/>
            <a:ext cx="9117316" cy="4351338"/>
          </a:xfrm>
        </p:spPr>
      </p:pic>
    </p:spTree>
    <p:extLst>
      <p:ext uri="{BB962C8B-B14F-4D97-AF65-F5344CB8AC3E}">
        <p14:creationId xmlns:p14="http://schemas.microsoft.com/office/powerpoint/2010/main" val="1347103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B8B2-CA4C-4C87-B1A7-D6E7CCE8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7D71C-1F73-4772-8264-89F7A20D0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63" y="1825625"/>
            <a:ext cx="9196274" cy="4351338"/>
          </a:xfrm>
        </p:spPr>
      </p:pic>
    </p:spTree>
    <p:extLst>
      <p:ext uri="{BB962C8B-B14F-4D97-AF65-F5344CB8AC3E}">
        <p14:creationId xmlns:p14="http://schemas.microsoft.com/office/powerpoint/2010/main" val="470162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459A-C390-4F29-9EC5-FFE419F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NEW TABLE as we are opening first time Data.</a:t>
            </a:r>
            <a:br>
              <a:rPr lang="en-US" sz="3600" dirty="0"/>
            </a:b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CD5A4-22B3-4CDC-B0DF-B0871E759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428" y="1825625"/>
            <a:ext cx="9217143" cy="4351338"/>
          </a:xfrm>
        </p:spPr>
      </p:pic>
    </p:spTree>
    <p:extLst>
      <p:ext uri="{BB962C8B-B14F-4D97-AF65-F5344CB8AC3E}">
        <p14:creationId xmlns:p14="http://schemas.microsoft.com/office/powerpoint/2010/main" val="1342915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3E36-02AF-4750-8CFD-01C680B3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Now give name </a:t>
            </a:r>
            <a:r>
              <a:rPr lang="en-US" sz="4400" dirty="0" err="1"/>
              <a:t>Bike_Data_Tb</a:t>
            </a:r>
            <a:r>
              <a:rPr lang="en-US" sz="4400" dirty="0"/>
              <a:t> and ok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CE3D8-68E9-43C1-A387-A2B133799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337" y="2086769"/>
            <a:ext cx="6791325" cy="3829050"/>
          </a:xfrm>
        </p:spPr>
      </p:pic>
    </p:spTree>
    <p:extLst>
      <p:ext uri="{BB962C8B-B14F-4D97-AF65-F5344CB8AC3E}">
        <p14:creationId xmlns:p14="http://schemas.microsoft.com/office/powerpoint/2010/main" val="40553565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9FD6-70A9-4A92-88D7-679C3F7C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publish the work so to save the work till now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52F172-7EEE-4334-94A5-77F1D0822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170" y="1825625"/>
            <a:ext cx="9379659" cy="4351338"/>
          </a:xfrm>
        </p:spPr>
      </p:pic>
    </p:spTree>
    <p:extLst>
      <p:ext uri="{BB962C8B-B14F-4D97-AF65-F5344CB8AC3E}">
        <p14:creationId xmlns:p14="http://schemas.microsoft.com/office/powerpoint/2010/main" val="288891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A944-522B-46E3-B215-6EF568A8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Container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AD9CC-2FD0-4D19-A51D-670B4A5C8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826" y="1825625"/>
            <a:ext cx="9366348" cy="4351338"/>
          </a:xfrm>
        </p:spPr>
      </p:pic>
    </p:spTree>
    <p:extLst>
      <p:ext uri="{BB962C8B-B14F-4D97-AF65-F5344CB8AC3E}">
        <p14:creationId xmlns:p14="http://schemas.microsoft.com/office/powerpoint/2010/main" val="29285777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CE95-6084-40AB-8B83-B86850AF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31D70-3CFC-4A89-8D8B-79CFD55CE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655" y="1825625"/>
            <a:ext cx="9186690" cy="4351338"/>
          </a:xfrm>
        </p:spPr>
      </p:pic>
    </p:spTree>
    <p:extLst>
      <p:ext uri="{BB962C8B-B14F-4D97-AF65-F5344CB8AC3E}">
        <p14:creationId xmlns:p14="http://schemas.microsoft.com/office/powerpoint/2010/main" val="376884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701F-6AB4-49FB-AD60-B534FC21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Remember we just connect SQL database to ADF now we have to trigger pipeline to go data to SQL Database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F4660-F6F8-43FF-9C4C-37472CB9E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360" y="1825625"/>
            <a:ext cx="9267279" cy="4351338"/>
          </a:xfrm>
        </p:spPr>
      </p:pic>
    </p:spTree>
    <p:extLst>
      <p:ext uri="{BB962C8B-B14F-4D97-AF65-F5344CB8AC3E}">
        <p14:creationId xmlns:p14="http://schemas.microsoft.com/office/powerpoint/2010/main" val="2593235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248F-5233-42C5-86A9-01F3D9CE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create new pipeline to execute dataflow from ADF to SQL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481DB8-4FF8-48A3-BC5B-5C4614C4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852" y="1825625"/>
            <a:ext cx="9264296" cy="4351338"/>
          </a:xfrm>
        </p:spPr>
      </p:pic>
    </p:spTree>
    <p:extLst>
      <p:ext uri="{BB962C8B-B14F-4D97-AF65-F5344CB8AC3E}">
        <p14:creationId xmlns:p14="http://schemas.microsoft.com/office/powerpoint/2010/main" val="39085259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45BA-0404-40E0-9252-C251BDBE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</a:t>
            </a:r>
            <a:r>
              <a:rPr lang="en-US" dirty="0" err="1"/>
              <a:t>BikeData_pl</a:t>
            </a:r>
            <a:r>
              <a:rPr lang="en-US" dirty="0"/>
              <a:t> (pl= pipeline)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4DCC9E-BFF4-4ABE-803D-E6ECC817C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968" y="1825625"/>
            <a:ext cx="9176063" cy="4351338"/>
          </a:xfrm>
        </p:spPr>
      </p:pic>
    </p:spTree>
    <p:extLst>
      <p:ext uri="{BB962C8B-B14F-4D97-AF65-F5344CB8AC3E}">
        <p14:creationId xmlns:p14="http://schemas.microsoft.com/office/powerpoint/2010/main" val="32531940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464-CC33-404E-8804-42FC9901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move and Transform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C0481-14E0-4E95-99B6-941063D38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07" y="1825625"/>
            <a:ext cx="9245986" cy="4351338"/>
          </a:xfrm>
        </p:spPr>
      </p:pic>
    </p:spTree>
    <p:extLst>
      <p:ext uri="{BB962C8B-B14F-4D97-AF65-F5344CB8AC3E}">
        <p14:creationId xmlns:p14="http://schemas.microsoft.com/office/powerpoint/2010/main" val="2335107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1AC1-2975-4D9A-9CCB-951179ED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Data flow and through into blank space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35135-F142-4D50-ADC0-25B0584C5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000" y="1825625"/>
            <a:ext cx="9225999" cy="4351338"/>
          </a:xfrm>
        </p:spPr>
      </p:pic>
    </p:spTree>
    <p:extLst>
      <p:ext uri="{BB962C8B-B14F-4D97-AF65-F5344CB8AC3E}">
        <p14:creationId xmlns:p14="http://schemas.microsoft.com/office/powerpoint/2010/main" val="4019572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BB3D-9C3F-49C0-9933-85460B5E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setting and select dataflow which we have created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0CF76-940F-4890-BEB0-D84BB518A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341" y="1825625"/>
            <a:ext cx="9151317" cy="4351338"/>
          </a:xfrm>
        </p:spPr>
      </p:pic>
    </p:spTree>
    <p:extLst>
      <p:ext uri="{BB962C8B-B14F-4D97-AF65-F5344CB8AC3E}">
        <p14:creationId xmlns:p14="http://schemas.microsoft.com/office/powerpoint/2010/main" val="11724213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1FD5-90FF-490B-99AB-15940F54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publish it to save 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E7CDE-87E4-4F60-887A-DA33925AB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318" y="1825625"/>
            <a:ext cx="9197364" cy="4351338"/>
          </a:xfrm>
        </p:spPr>
      </p:pic>
    </p:spTree>
    <p:extLst>
      <p:ext uri="{BB962C8B-B14F-4D97-AF65-F5344CB8AC3E}">
        <p14:creationId xmlns:p14="http://schemas.microsoft.com/office/powerpoint/2010/main" val="4212750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3EE1-8AA2-4333-946A-60AC921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Now go to add trigger and trigger now to run the pipeline so cleaned data will push into SQL database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3F311-8B5F-4B9F-BD38-2280C6A1D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565" y="1825625"/>
            <a:ext cx="9304870" cy="4351338"/>
          </a:xfrm>
        </p:spPr>
      </p:pic>
    </p:spTree>
    <p:extLst>
      <p:ext uri="{BB962C8B-B14F-4D97-AF65-F5344CB8AC3E}">
        <p14:creationId xmlns:p14="http://schemas.microsoft.com/office/powerpoint/2010/main" val="1107876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6C56-6255-4904-A168-D83F4C91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(we can also schedule pipeline)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067149-2947-4EFA-A0A4-10FF0361E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90" y="1825625"/>
            <a:ext cx="9278019" cy="4351338"/>
          </a:xfrm>
        </p:spPr>
      </p:pic>
    </p:spTree>
    <p:extLst>
      <p:ext uri="{BB962C8B-B14F-4D97-AF65-F5344CB8AC3E}">
        <p14:creationId xmlns:p14="http://schemas.microsoft.com/office/powerpoint/2010/main" val="79175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4C11-309B-438A-88B4-40827DF1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Name and Create: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4B046-E0FE-4B43-923B-A6A3EDBDF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790" y="1825625"/>
            <a:ext cx="9248420" cy="4351338"/>
          </a:xfrm>
        </p:spPr>
      </p:pic>
    </p:spTree>
    <p:extLst>
      <p:ext uri="{BB962C8B-B14F-4D97-AF65-F5344CB8AC3E}">
        <p14:creationId xmlns:p14="http://schemas.microsoft.com/office/powerpoint/2010/main" val="6785732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C1A7-88FD-4D57-9EFB-AF8BF608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</a:t>
            </a:r>
            <a:r>
              <a:rPr lang="en-US" dirty="0">
                <a:sym typeface="Wingdings" panose="05000000000000000000" pitchFamily="2" charset="2"/>
              </a:rPr>
              <a:t> Pipeline runs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4DC71-35AC-4185-A42E-B0AEA9E43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100" y="1825625"/>
            <a:ext cx="9247799" cy="4351338"/>
          </a:xfrm>
        </p:spPr>
      </p:pic>
    </p:spTree>
    <p:extLst>
      <p:ext uri="{BB962C8B-B14F-4D97-AF65-F5344CB8AC3E}">
        <p14:creationId xmlns:p14="http://schemas.microsoft.com/office/powerpoint/2010/main" val="12727351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BBF6-5579-46E0-B3D4-28F11EF6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pipeline ran successfully now check in SQL database cleaned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09120-F1DD-4F8C-AB91-0842DD922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798" y="1825625"/>
            <a:ext cx="9310404" cy="4351338"/>
          </a:xfrm>
        </p:spPr>
      </p:pic>
    </p:spTree>
    <p:extLst>
      <p:ext uri="{BB962C8B-B14F-4D97-AF65-F5344CB8AC3E}">
        <p14:creationId xmlns:p14="http://schemas.microsoft.com/office/powerpoint/2010/main" val="36195771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257C-859A-45F8-B72A-5C18BA89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database </a:t>
            </a:r>
            <a:r>
              <a:rPr lang="en-US" dirty="0">
                <a:sym typeface="Wingdings" panose="05000000000000000000" pitchFamily="2" charset="2"/>
              </a:rPr>
              <a:t> Refresh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E7F6FD-CEF6-4482-93D6-D7B857FEC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449" y="1825625"/>
            <a:ext cx="9223101" cy="4351338"/>
          </a:xfrm>
        </p:spPr>
      </p:pic>
    </p:spTree>
    <p:extLst>
      <p:ext uri="{BB962C8B-B14F-4D97-AF65-F5344CB8AC3E}">
        <p14:creationId xmlns:p14="http://schemas.microsoft.com/office/powerpoint/2010/main" val="37511775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2217-1E60-4354-B1FE-C2F32230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Bike_data_Tb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829E5-E798-41D3-B7E2-C911A0C2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968" y="1825625"/>
            <a:ext cx="9258063" cy="4351338"/>
          </a:xfrm>
        </p:spPr>
      </p:pic>
    </p:spTree>
    <p:extLst>
      <p:ext uri="{BB962C8B-B14F-4D97-AF65-F5344CB8AC3E}">
        <p14:creationId xmlns:p14="http://schemas.microsoft.com/office/powerpoint/2010/main" val="1437964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1A6D-5BDF-46A7-A6FF-93E63C54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run SQL Query to see data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403EB-3C2F-4C10-ABC2-FE8BA4557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719" y="1825625"/>
            <a:ext cx="9192561" cy="4351338"/>
          </a:xfrm>
        </p:spPr>
      </p:pic>
    </p:spTree>
    <p:extLst>
      <p:ext uri="{BB962C8B-B14F-4D97-AF65-F5344CB8AC3E}">
        <p14:creationId xmlns:p14="http://schemas.microsoft.com/office/powerpoint/2010/main" val="4181272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807</Words>
  <Application>Microsoft Office PowerPoint</Application>
  <PresentationFormat>Widescreen</PresentationFormat>
  <Paragraphs>99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Sample Pipeline</vt:lpstr>
      <vt:lpstr>Architecture</vt:lpstr>
      <vt:lpstr>Steps</vt:lpstr>
      <vt:lpstr>Go to Resource Group :</vt:lpstr>
      <vt:lpstr>Select Resource Group Required :</vt:lpstr>
      <vt:lpstr>Select blob Storage to Upload Raw Data:</vt:lpstr>
      <vt:lpstr>Go to Containers</vt:lpstr>
      <vt:lpstr>Create New Container</vt:lpstr>
      <vt:lpstr>Give Name and Create:</vt:lpstr>
      <vt:lpstr>Select Container:</vt:lpstr>
      <vt:lpstr>Upload:</vt:lpstr>
      <vt:lpstr>Upload Required Raw Data</vt:lpstr>
      <vt:lpstr>Data is Uploaded (data upload is handled by another team):</vt:lpstr>
      <vt:lpstr>Now go to SQL Database:</vt:lpstr>
      <vt:lpstr>Go to Query Editor and Login SQL Server:</vt:lpstr>
      <vt:lpstr>Arrange tabs according to Architecture:</vt:lpstr>
      <vt:lpstr>Datasets  Three Dots:</vt:lpstr>
      <vt:lpstr>New Dataset:</vt:lpstr>
      <vt:lpstr>Select Azure Blob Storage (It depends from which LINKED Service raw data is coming) </vt:lpstr>
      <vt:lpstr>Select Data Format (Ours excel for now)  Continue</vt:lpstr>
      <vt:lpstr>Name to Raw Data which are going to Import (Raw data is stored temporary in ADF)</vt:lpstr>
      <vt:lpstr>Add New linked Service to ADF as ADF is fresh</vt:lpstr>
      <vt:lpstr>Name (BlobtoADF_ls) ls  Linked Service</vt:lpstr>
      <vt:lpstr>Select Our Current Subscription:</vt:lpstr>
      <vt:lpstr>Select Storage Account Name ( Pratikblobstorage)</vt:lpstr>
      <vt:lpstr>Now Test Connection and Create</vt:lpstr>
      <vt:lpstr>Browse( Selecting path of Raw Data)</vt:lpstr>
      <vt:lpstr>Select Container</vt:lpstr>
      <vt:lpstr>Select Required file from Container</vt:lpstr>
      <vt:lpstr>Ok</vt:lpstr>
      <vt:lpstr>Select First Row as Header:</vt:lpstr>
      <vt:lpstr>Publish all it to save to ADF  Publish (If not Publish we can lose the Data)</vt:lpstr>
      <vt:lpstr>Close (Remember Datasets is like temp Storage in ADF)</vt:lpstr>
      <vt:lpstr>To Transform Data Go to Data Flows  New data flow</vt:lpstr>
      <vt:lpstr>Give Name to data flow (Bikedata_df) df = dataflow</vt:lpstr>
      <vt:lpstr>Add Source:</vt:lpstr>
      <vt:lpstr>Select Raw Data which we imported ( InputData)</vt:lpstr>
      <vt:lpstr>Give Name to Raw Data:</vt:lpstr>
      <vt:lpstr>Switch On Debug Mode: (To make Changes in Data Flow)</vt:lpstr>
      <vt:lpstr>Select time According to Need ( More Hours More Charges)</vt:lpstr>
      <vt:lpstr>Projection  Import Projection </vt:lpstr>
      <vt:lpstr>Projections: scans data gives columns name and its type (Do it always whether data is correct or not)</vt:lpstr>
      <vt:lpstr>Go to Data Preview to see data:</vt:lpstr>
      <vt:lpstr>Now we are going to add new columns ‘Cost’ and ‘Sales’ so go to Plus Mark:</vt:lpstr>
      <vt:lpstr>Derived Column to add  New Column</vt:lpstr>
      <vt:lpstr>Give name to it : CalCostSales</vt:lpstr>
      <vt:lpstr>Incoming stream : InputData (Check always)</vt:lpstr>
      <vt:lpstr>New Column Name</vt:lpstr>
      <vt:lpstr>Give Expression by Multiplying two column names:</vt:lpstr>
      <vt:lpstr>To add Another Column:</vt:lpstr>
      <vt:lpstr>Add Another Column ‘Sales’:</vt:lpstr>
      <vt:lpstr>We can also go with Expression builder if we don’t know column names: ( Don’t Give space while writing Expression)</vt:lpstr>
      <vt:lpstr>Select Column Name:</vt:lpstr>
      <vt:lpstr>Select operation:</vt:lpstr>
      <vt:lpstr>ListPrice*OrderQty </vt:lpstr>
      <vt:lpstr>Now go to data Preview to check whether New Columns are added or not:</vt:lpstr>
      <vt:lpstr>In order to calculate profit we need sales – cost but we cant add it in ‘CalCostSales’ instead we have to create new Dervied Column to perform operation </vt:lpstr>
      <vt:lpstr>Give Name - CalProfit</vt:lpstr>
      <vt:lpstr>New Column Name – Profit and Open Expression Builder</vt:lpstr>
      <vt:lpstr>Sales-Cost  Save and finish</vt:lpstr>
      <vt:lpstr>Go to Data Preview to see the New Profit column is added or not:</vt:lpstr>
      <vt:lpstr>Now to delete columns which is not Required , go to +  Select</vt:lpstr>
      <vt:lpstr>Give name – DeleteColumns</vt:lpstr>
      <vt:lpstr>Delete Not Required Columns</vt:lpstr>
      <vt:lpstr>Check Data Preview whether columns are deleted or not:</vt:lpstr>
      <vt:lpstr>Now our Transformation is over. To End it we have to sink the pipeline</vt:lpstr>
      <vt:lpstr>Give name to sink</vt:lpstr>
      <vt:lpstr>Now we have to store data in another datasets so we have to linked we other database i.e SQL database Go to NEW</vt:lpstr>
      <vt:lpstr>Choose Azure SQL database and Continue</vt:lpstr>
      <vt:lpstr>Give name as OutputData as it output</vt:lpstr>
      <vt:lpstr>Linked Service  New</vt:lpstr>
      <vt:lpstr>Give name to linked Service – ADFtoSQLDatabase_ls</vt:lpstr>
      <vt:lpstr>Select ServerName, Subscription and Database name</vt:lpstr>
      <vt:lpstr>Give user name and password for authentication which was created during creation of SQL database</vt:lpstr>
      <vt:lpstr>Test Connection</vt:lpstr>
      <vt:lpstr>Create</vt:lpstr>
      <vt:lpstr>Create NEW TABLE as we are opening first time Data. </vt:lpstr>
      <vt:lpstr>Now give name Bike_Data_Tb and ok</vt:lpstr>
      <vt:lpstr>Now publish the work so to save the work till now</vt:lpstr>
      <vt:lpstr>Publish</vt:lpstr>
      <vt:lpstr>Remember we just connect SQL database to ADF now we have to trigger pipeline to go data to SQL Database</vt:lpstr>
      <vt:lpstr>Now create new pipeline to execute dataflow from ADF to SQL Database</vt:lpstr>
      <vt:lpstr>Give name BikeData_pl (pl= pipeline)</vt:lpstr>
      <vt:lpstr>Go to move and Transform</vt:lpstr>
      <vt:lpstr>Pick Data flow and through into blank space</vt:lpstr>
      <vt:lpstr>Now go to setting and select dataflow which we have created </vt:lpstr>
      <vt:lpstr>Now publish it to save it</vt:lpstr>
      <vt:lpstr>Now go to add trigger and trigger now to run the pipeline so cleaned data will push into SQL database</vt:lpstr>
      <vt:lpstr>Ok (we can also schedule pipeline)</vt:lpstr>
      <vt:lpstr>Monitor  Pipeline runs</vt:lpstr>
      <vt:lpstr>Now pipeline ran successfully now check in SQL database cleaned data</vt:lpstr>
      <vt:lpstr>SQL database  Refresh</vt:lpstr>
      <vt:lpstr>Tables  Bike_data_Tb</vt:lpstr>
      <vt:lpstr>Now run SQL Query to see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Pipeline</dc:title>
  <dc:creator>Mr Pratik</dc:creator>
  <cp:lastModifiedBy>Mr Pratik</cp:lastModifiedBy>
  <cp:revision>2</cp:revision>
  <dcterms:created xsi:type="dcterms:W3CDTF">2024-09-16T14:21:25Z</dcterms:created>
  <dcterms:modified xsi:type="dcterms:W3CDTF">2024-09-16T17:25:43Z</dcterms:modified>
</cp:coreProperties>
</file>